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3BB7"/>
    <a:srgbClr val="3737AB"/>
    <a:srgbClr val="4242C2"/>
    <a:srgbClr val="3434A2"/>
    <a:srgbClr val="3C3CBA"/>
    <a:srgbClr val="4B4B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68863"/>
            <a:ext cx="914400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18"/>
          <p:cNvSpPr>
            <a:spLocks noChangeArrowheads="1"/>
          </p:cNvSpPr>
          <p:nvPr/>
        </p:nvSpPr>
        <p:spPr bwMode="auto">
          <a:xfrm>
            <a:off x="1" y="2"/>
            <a:ext cx="9140825" cy="6856413"/>
          </a:xfrm>
          <a:prstGeom prst="rect">
            <a:avLst/>
          </a:prstGeom>
          <a:noFill/>
          <a:ln w="12700" algn="ctr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9pPr>
          </a:lstStyle>
          <a:p>
            <a:pPr eaLnBrk="1" hangingPunct="1">
              <a:defRPr/>
            </a:pPr>
            <a:endParaRPr lang="de-DE" altLang="de-DE" sz="3200" dirty="0">
              <a:cs typeface="+mn-cs"/>
            </a:endParaRPr>
          </a:p>
        </p:txBody>
      </p:sp>
      <p:pic>
        <p:nvPicPr>
          <p:cNvPr id="7" name="Grafik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150" y="5807075"/>
            <a:ext cx="17780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28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-705078"/>
            <a:ext cx="8459788" cy="4278094"/>
          </a:xfrm>
        </p:spPr>
        <p:txBody>
          <a:bodyPr lIns="720000" anchor="b">
            <a:spAutoFit/>
          </a:bodyPr>
          <a:lstStyle>
            <a:lvl1pPr>
              <a:defRPr sz="6800" b="1" spc="-100" baseline="0">
                <a:solidFill>
                  <a:schemeClr val="bg1"/>
                </a:solidFill>
                <a:latin typeface="AMS" panose="020B0604020202020204" pitchFamily="34" charset="0"/>
              </a:defRPr>
            </a:lvl1pPr>
          </a:lstStyle>
          <a:p>
            <a:pPr lvl="0"/>
            <a:r>
              <a:rPr lang="de-DE" altLang="de-DE" noProof="0" smtClean="0"/>
              <a:t>Titelmasterformat durch Klicken bearbeiten</a:t>
            </a:r>
            <a:endParaRPr lang="de-DE" altLang="de-DE" noProof="0" dirty="0" smtClean="0"/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" y="3529608"/>
            <a:ext cx="4716016" cy="679774"/>
          </a:xfrm>
          <a:solidFill>
            <a:srgbClr val="E4002D">
              <a:alpha val="85000"/>
            </a:srgbClr>
          </a:solidFill>
        </p:spPr>
        <p:txBody>
          <a:bodyPr lIns="720000" tIns="108000" bIns="108000" anchor="ctr">
            <a:spAutoFit/>
          </a:bodyPr>
          <a:lstStyle>
            <a:lvl1pPr marL="0" indent="0" algn="l">
              <a:buFont typeface="Wingdings" pitchFamily="2" charset="2"/>
              <a:buNone/>
              <a:defRPr sz="15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altLang="de-DE" noProof="0" smtClean="0"/>
              <a:t>Formatvorlage des Untertitelmasters durch Klicken bearbeiten</a:t>
            </a:r>
            <a:endParaRPr lang="de-AT" altLang="de-DE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01475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Foliennummernplatzhalter 11"/>
          <p:cNvSpPr>
            <a:spLocks noGrp="1"/>
          </p:cNvSpPr>
          <p:nvPr>
            <p:ph type="sldNum" sz="quarter" idx="10"/>
          </p:nvPr>
        </p:nvSpPr>
        <p:spPr>
          <a:xfrm>
            <a:off x="684213" y="6448427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62A5F0-8985-4B04-862F-CA0174DE04EE}" type="slidenum">
              <a:rPr lang="de-AT" altLang="de-DE"/>
              <a:pPr>
                <a:defRPr/>
              </a:pPr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117501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75" y="2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4538" y="773113"/>
            <a:ext cx="771525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Mastertitelformat bearbeiten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5014" y="2276475"/>
            <a:ext cx="7737475" cy="3671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Mastertextformat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030" name="Rectangle 17"/>
          <p:cNvSpPr>
            <a:spLocks noChangeArrowheads="1"/>
          </p:cNvSpPr>
          <p:nvPr/>
        </p:nvSpPr>
        <p:spPr bwMode="auto">
          <a:xfrm>
            <a:off x="1" y="2"/>
            <a:ext cx="9140825" cy="6856413"/>
          </a:xfrm>
          <a:prstGeom prst="rect">
            <a:avLst/>
          </a:prstGeom>
          <a:noFill/>
          <a:ln w="12700" algn="ctr">
            <a:solidFill>
              <a:srgbClr val="96969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/>
          <a:lstStyle>
            <a:lvl1pPr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itchFamily="34" charset="0"/>
              </a:defRPr>
            </a:lvl9pPr>
          </a:lstStyle>
          <a:p>
            <a:pPr eaLnBrk="1" hangingPunct="1">
              <a:defRPr/>
            </a:pPr>
            <a:endParaRPr lang="de-DE" altLang="de-DE" sz="3200" dirty="0">
              <a:cs typeface="+mn-cs"/>
            </a:endParaRPr>
          </a:p>
        </p:txBody>
      </p:sp>
      <p:sp>
        <p:nvSpPr>
          <p:cNvPr id="1031" name="Rectangle 18"/>
          <p:cNvSpPr>
            <a:spLocks noChangeArrowheads="1"/>
          </p:cNvSpPr>
          <p:nvPr/>
        </p:nvSpPr>
        <p:spPr bwMode="auto">
          <a:xfrm>
            <a:off x="7956551" y="6496050"/>
            <a:ext cx="874713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bIns="144000" anchor="b"/>
          <a:lstStyle>
            <a:lvl1pPr eaLnBrk="0" hangingPunct="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DE0000"/>
                </a:solidFill>
                <a:latin typeface="AMS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fld id="{342733FC-508A-48D0-AEDD-A69BB8DFD774}" type="slidenum">
              <a:rPr lang="de-DE" altLang="de-DE" sz="1400" b="0" smtClean="0">
                <a:solidFill>
                  <a:schemeClr val="bg1"/>
                </a:solidFill>
              </a:rPr>
              <a:pPr algn="r" eaLnBrk="1" hangingPunct="1">
                <a:defRPr/>
              </a:pPr>
              <a:t>‹Nr.›</a:t>
            </a:fld>
            <a:endParaRPr lang="de-DE" altLang="de-DE" sz="1400" b="0" smtClean="0">
              <a:solidFill>
                <a:schemeClr val="bg1"/>
              </a:solidFill>
            </a:endParaRPr>
          </a:p>
        </p:txBody>
      </p:sp>
      <p:pic>
        <p:nvPicPr>
          <p:cNvPr id="2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9489" y="6069015"/>
            <a:ext cx="1260475" cy="66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Foliennummernplatzhalter 11"/>
          <p:cNvSpPr>
            <a:spLocks noGrp="1"/>
          </p:cNvSpPr>
          <p:nvPr>
            <p:ph type="sldNum" sz="quarter" idx="4"/>
          </p:nvPr>
        </p:nvSpPr>
        <p:spPr>
          <a:xfrm>
            <a:off x="755651" y="6453190"/>
            <a:ext cx="1846263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D981B013-13F1-454C-A5ED-C4C7FC58DC2A}" type="slidenum">
              <a:rPr lang="de-AT" altLang="de-DE"/>
              <a:pPr>
                <a:defRPr/>
              </a:pPr>
              <a:t>‹Nr.›</a:t>
            </a:fld>
            <a:endParaRPr lang="de-AT" altLang="de-DE"/>
          </a:p>
        </p:txBody>
      </p:sp>
    </p:spTree>
    <p:extLst>
      <p:ext uri="{BB962C8B-B14F-4D97-AF65-F5344CB8AC3E}">
        <p14:creationId xmlns:p14="http://schemas.microsoft.com/office/powerpoint/2010/main" val="4151662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E4002D"/>
          </a:solidFill>
          <a:latin typeface="A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DE0000"/>
          </a:solidFill>
          <a:latin typeface="A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&gt;"/>
        <a:defRPr sz="3200">
          <a:solidFill>
            <a:srgbClr val="004F9F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4F9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4F9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004F9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rgbClr val="004F9F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0099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0" y="2803525"/>
            <a:ext cx="8459788" cy="769938"/>
          </a:xfrm>
        </p:spPr>
        <p:txBody>
          <a:bodyPr/>
          <a:lstStyle/>
          <a:p>
            <a:pPr>
              <a:defRPr/>
            </a:pPr>
            <a:r>
              <a:rPr lang="de-DE" sz="4400" dirty="0"/>
              <a:t>Teilnahmezufriedenheit</a:t>
            </a:r>
          </a:p>
        </p:txBody>
      </p:sp>
      <p:sp>
        <p:nvSpPr>
          <p:cNvPr id="21507" name="Untertitel 5"/>
          <p:cNvSpPr>
            <a:spLocks noGrp="1"/>
          </p:cNvSpPr>
          <p:nvPr>
            <p:ph type="subTitle" idx="1"/>
          </p:nvPr>
        </p:nvSpPr>
        <p:spPr>
          <a:xfrm>
            <a:off x="2" y="3644902"/>
            <a:ext cx="4716463" cy="449263"/>
          </a:xfrm>
          <a:solidFill>
            <a:srgbClr val="E4002D">
              <a:alpha val="85097"/>
            </a:srgbClr>
          </a:solidFill>
        </p:spPr>
        <p:txBody>
          <a:bodyPr/>
          <a:lstStyle/>
          <a:p>
            <a:pPr eaLnBrk="1" hangingPunct="1"/>
            <a:r>
              <a:rPr lang="de-DE" altLang="de-DE" b="1" smtClean="0"/>
              <a:t>AMS NÖ - Förderung</a:t>
            </a:r>
            <a:endParaRPr lang="de-AT" altLang="de-DE" b="1" smtClean="0"/>
          </a:p>
        </p:txBody>
      </p:sp>
      <p:sp>
        <p:nvSpPr>
          <p:cNvPr id="21508" name="Foliennummernplatzhalt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448427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3B0446D2-7206-48CD-965B-56AE49D50615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1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21509" name="Textfeld 5"/>
          <p:cNvSpPr txBox="1">
            <a:spLocks noChangeArrowheads="1"/>
          </p:cNvSpPr>
          <p:nvPr/>
        </p:nvSpPr>
        <p:spPr bwMode="auto">
          <a:xfrm>
            <a:off x="9527" y="4149725"/>
            <a:ext cx="3419475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0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de-DE" altLang="de-DE" sz="1300">
                <a:solidFill>
                  <a:srgbClr val="FFFFFF"/>
                </a:solidFill>
                <a:cs typeface="Arial" panose="020B0604020202020204" pitchFamily="34" charset="0"/>
              </a:rPr>
              <a:t>&gt;&gt;Jänner 2023&lt;&lt;</a:t>
            </a:r>
            <a:endParaRPr lang="de-AT" altLang="de-DE" sz="13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27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744538" y="411481"/>
            <a:ext cx="7715250" cy="1088136"/>
          </a:xfrm>
        </p:spPr>
        <p:txBody>
          <a:bodyPr/>
          <a:lstStyle/>
          <a:p>
            <a:r>
              <a:rPr lang="de-AT" altLang="de-DE" dirty="0" smtClean="0"/>
              <a:t>Fragebogen</a:t>
            </a:r>
            <a:endParaRPr lang="de-DE" altLang="de-DE" dirty="0" smtClean="0"/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735014" y="1901952"/>
            <a:ext cx="7737475" cy="4046411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de-AT" altLang="de-DE" sz="2000" dirty="0">
                <a:solidFill>
                  <a:schemeClr val="accent6"/>
                </a:solidFill>
              </a:rPr>
              <a:t>Sie erhalten umgehend nach </a:t>
            </a:r>
            <a:r>
              <a:rPr lang="de-AT" altLang="de-DE" sz="2000" dirty="0" err="1">
                <a:solidFill>
                  <a:schemeClr val="accent6"/>
                </a:solidFill>
              </a:rPr>
              <a:t>Kursende</a:t>
            </a:r>
            <a:r>
              <a:rPr lang="de-AT" altLang="de-DE" sz="2000" dirty="0">
                <a:solidFill>
                  <a:schemeClr val="accent6"/>
                </a:solidFill>
              </a:rPr>
              <a:t> den </a:t>
            </a:r>
            <a:r>
              <a:rPr lang="de-AT" altLang="de-DE" sz="2000" b="1" dirty="0">
                <a:solidFill>
                  <a:schemeClr val="accent6"/>
                </a:solidFill>
              </a:rPr>
              <a:t>Link zur Teilnahmezufriedenheit</a:t>
            </a:r>
            <a:r>
              <a:rPr lang="de-AT" altLang="de-DE" sz="2000" dirty="0">
                <a:solidFill>
                  <a:schemeClr val="accent6"/>
                </a:solidFill>
              </a:rPr>
              <a:t> (per </a:t>
            </a:r>
            <a:r>
              <a:rPr lang="de-AT" altLang="de-DE" sz="2000" dirty="0" err="1">
                <a:solidFill>
                  <a:schemeClr val="accent6"/>
                </a:solidFill>
              </a:rPr>
              <a:t>eAMS</a:t>
            </a:r>
            <a:r>
              <a:rPr lang="de-AT" altLang="de-DE" sz="2000" dirty="0">
                <a:solidFill>
                  <a:schemeClr val="accent6"/>
                </a:solidFill>
              </a:rPr>
              <a:t> Konto, E-Mail oder SMS).</a:t>
            </a:r>
          </a:p>
          <a:p>
            <a:pPr marL="0" indent="0" eaLnBrk="1" hangingPunct="1">
              <a:buNone/>
            </a:pPr>
            <a:endParaRPr lang="de-AT" altLang="de-DE" sz="2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altLang="de-DE" sz="2000" b="1" dirty="0">
                <a:solidFill>
                  <a:schemeClr val="accent6"/>
                </a:solidFill>
              </a:rPr>
              <a:t>Es ist sehr wichtig</a:t>
            </a:r>
            <a:r>
              <a:rPr lang="de-DE" altLang="de-DE" sz="2000" dirty="0">
                <a:solidFill>
                  <a:schemeClr val="accent6"/>
                </a:solidFill>
              </a:rPr>
              <a:t>, dass Sie diese anonyme Umfrage beantworten! Nur so können wir die Qualität unserer Angebote verbessern. </a:t>
            </a:r>
          </a:p>
          <a:p>
            <a:pPr marL="0" indent="0">
              <a:buNone/>
            </a:pPr>
            <a:endParaRPr lang="de-DE" altLang="de-DE" sz="2000" dirty="0">
              <a:solidFill>
                <a:schemeClr val="accent6"/>
              </a:solidFill>
            </a:endParaRPr>
          </a:p>
          <a:p>
            <a:pPr marL="0" indent="0">
              <a:buNone/>
            </a:pPr>
            <a:r>
              <a:rPr lang="de-DE" altLang="de-DE" sz="2000" dirty="0">
                <a:solidFill>
                  <a:schemeClr val="accent6"/>
                </a:solidFill>
              </a:rPr>
              <a:t>Ihr </a:t>
            </a:r>
            <a:r>
              <a:rPr lang="de-DE" altLang="de-DE" sz="2000" b="1" dirty="0">
                <a:solidFill>
                  <a:schemeClr val="accent6"/>
                </a:solidFill>
              </a:rPr>
              <a:t>Feedback kann beeinflussen</a:t>
            </a:r>
            <a:r>
              <a:rPr lang="de-DE" altLang="de-DE" sz="2000" dirty="0">
                <a:solidFill>
                  <a:schemeClr val="accent6"/>
                </a:solidFill>
              </a:rPr>
              <a:t>,</a:t>
            </a:r>
            <a:r>
              <a:rPr lang="de-DE" altLang="de-DE" sz="2000" b="1" dirty="0">
                <a:solidFill>
                  <a:schemeClr val="accent6"/>
                </a:solidFill>
              </a:rPr>
              <a:t> </a:t>
            </a:r>
            <a:r>
              <a:rPr lang="de-DE" altLang="de-DE" sz="2000" dirty="0">
                <a:solidFill>
                  <a:schemeClr val="accent6"/>
                </a:solidFill>
              </a:rPr>
              <a:t>ob der Kurs in dieser Form weiterhin angeboten wird</a:t>
            </a:r>
            <a:r>
              <a:rPr lang="de-DE" altLang="de-DE" sz="2000" dirty="0"/>
              <a:t>.</a:t>
            </a:r>
          </a:p>
        </p:txBody>
      </p:sp>
      <p:sp>
        <p:nvSpPr>
          <p:cNvPr id="2253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9205066C-AE98-4957-9B4C-4F6D1E2F75AB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2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02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325" y="2032196"/>
            <a:ext cx="1974000" cy="794944"/>
          </a:xfrm>
          <a:prstGeom prst="rect">
            <a:avLst/>
          </a:prstGeom>
          <a:ln w="0" cmpd="sng">
            <a:solidFill>
              <a:srgbClr val="92D050"/>
            </a:solidFill>
            <a:prstDash val="sysDot"/>
          </a:ln>
        </p:spPr>
      </p:pic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468313" y="351562"/>
            <a:ext cx="7715250" cy="1143000"/>
          </a:xfrm>
        </p:spPr>
        <p:txBody>
          <a:bodyPr/>
          <a:lstStyle/>
          <a:p>
            <a:r>
              <a:rPr lang="de-DE" altLang="de-DE" dirty="0" smtClean="0"/>
              <a:t>Bewertung</a:t>
            </a:r>
          </a:p>
        </p:txBody>
      </p:sp>
      <p:sp>
        <p:nvSpPr>
          <p:cNvPr id="23555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C716E151-7DBF-44C2-8325-86021FAA9E4A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3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  <p:sp>
        <p:nvSpPr>
          <p:cNvPr id="23556" name="Rechteck 1"/>
          <p:cNvSpPr>
            <a:spLocks noChangeArrowheads="1"/>
          </p:cNvSpPr>
          <p:nvPr/>
        </p:nvSpPr>
        <p:spPr bwMode="auto">
          <a:xfrm>
            <a:off x="468313" y="3644900"/>
            <a:ext cx="5903912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de-DE" altLang="de-DE" b="1">
              <a:solidFill>
                <a:srgbClr val="DE0000"/>
              </a:solidFill>
              <a:cs typeface="Arial" panose="020B0604020202020204" pitchFamily="34" charset="0"/>
            </a:endParaRPr>
          </a:p>
        </p:txBody>
      </p:sp>
      <p:sp>
        <p:nvSpPr>
          <p:cNvPr id="23557" name="Rechteck 2"/>
          <p:cNvSpPr>
            <a:spLocks noChangeArrowheads="1"/>
          </p:cNvSpPr>
          <p:nvPr/>
        </p:nvSpPr>
        <p:spPr bwMode="auto">
          <a:xfrm>
            <a:off x="250825" y="3511552"/>
            <a:ext cx="8066088" cy="17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endParaRPr lang="de-DE" altLang="de-DE" b="1">
              <a:solidFill>
                <a:srgbClr val="DE0000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23559" name="Objekt 3"/>
          <p:cNvGraphicFramePr>
            <a:graphicFrameLocks noChangeAspect="1"/>
          </p:cNvGraphicFramePr>
          <p:nvPr/>
        </p:nvGraphicFramePr>
        <p:xfrm>
          <a:off x="949325" y="5438777"/>
          <a:ext cx="6669088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Dokument" r:id="rId4" imgW="5759285" imgH="464655" progId="Word.Document.12">
                  <p:embed/>
                </p:oleObj>
              </mc:Choice>
              <mc:Fallback>
                <p:oleObj name="Dokument" r:id="rId4" imgW="5759285" imgH="464655" progId="Word.Document.12">
                  <p:embed/>
                  <p:pic>
                    <p:nvPicPr>
                      <p:cNvPr id="23559" name="Objek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9325" y="5438777"/>
                        <a:ext cx="6669088" cy="538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684213" y="1568057"/>
            <a:ext cx="7871718" cy="4306489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sz="2200" b="1" dirty="0">
                <a:solidFill>
                  <a:schemeClr val="accent6"/>
                </a:solidFill>
              </a:rPr>
              <a:t>Die Bewertungsskala von 1 bis 6</a:t>
            </a:r>
          </a:p>
          <a:p>
            <a:pPr marL="357188" indent="0">
              <a:lnSpc>
                <a:spcPct val="150000"/>
              </a:lnSpc>
              <a:buNone/>
              <a:defRPr/>
            </a:pPr>
            <a:r>
              <a:rPr lang="de-DE" sz="1800" b="1" dirty="0">
                <a:solidFill>
                  <a:schemeClr val="accent6"/>
                </a:solidFill>
              </a:rPr>
              <a:t>1= "sehr gut" </a:t>
            </a:r>
          </a:p>
          <a:p>
            <a:pPr marL="357188" indent="0">
              <a:buNone/>
              <a:defRPr/>
            </a:pPr>
            <a:r>
              <a:rPr lang="de-DE" sz="1800" b="1" dirty="0">
                <a:solidFill>
                  <a:schemeClr val="accent6"/>
                </a:solidFill>
              </a:rPr>
              <a:t>2 = "gut"</a:t>
            </a:r>
          </a:p>
          <a:p>
            <a:pPr marL="357188" indent="0">
              <a:buNone/>
              <a:defRPr/>
            </a:pPr>
            <a:r>
              <a:rPr lang="de-DE" sz="1800" dirty="0">
                <a:solidFill>
                  <a:schemeClr val="accent6"/>
                </a:solidFill>
              </a:rPr>
              <a:t>3 = "mangelhaft"</a:t>
            </a:r>
          </a:p>
          <a:p>
            <a:pPr marL="357188" indent="0">
              <a:buNone/>
              <a:defRPr/>
            </a:pPr>
            <a:r>
              <a:rPr lang="de-DE" sz="1800" dirty="0">
                <a:solidFill>
                  <a:schemeClr val="accent6"/>
                </a:solidFill>
              </a:rPr>
              <a:t>4 = "schlecht"</a:t>
            </a:r>
          </a:p>
          <a:p>
            <a:pPr marL="357188" indent="0">
              <a:buNone/>
              <a:defRPr/>
            </a:pPr>
            <a:r>
              <a:rPr lang="de-DE" sz="1800" dirty="0">
                <a:solidFill>
                  <a:schemeClr val="accent6"/>
                </a:solidFill>
              </a:rPr>
              <a:t>5 = "sehr schlecht"</a:t>
            </a:r>
          </a:p>
          <a:p>
            <a:pPr marL="357188" indent="0">
              <a:buNone/>
              <a:defRPr/>
            </a:pPr>
            <a:r>
              <a:rPr lang="de-DE" sz="1800" dirty="0">
                <a:solidFill>
                  <a:schemeClr val="accent6"/>
                </a:solidFill>
              </a:rPr>
              <a:t>6 = "ungenügend" </a:t>
            </a:r>
          </a:p>
          <a:p>
            <a:pPr marL="0" indent="0">
              <a:buNone/>
              <a:defRPr/>
            </a:pPr>
            <a:endParaRPr lang="de-DE" sz="1600" dirty="0">
              <a:solidFill>
                <a:schemeClr val="accent6"/>
              </a:solidFill>
            </a:endParaRPr>
          </a:p>
          <a:p>
            <a:pPr marL="0" indent="0">
              <a:buNone/>
              <a:defRPr/>
            </a:pPr>
            <a:r>
              <a:rPr lang="de-DE" sz="2000" b="1" dirty="0">
                <a:solidFill>
                  <a:schemeClr val="accent6"/>
                </a:solidFill>
              </a:rPr>
              <a:t>Nur mit den Noten 1 und 2 geben Sie eine positive Bewertung ab!</a:t>
            </a:r>
          </a:p>
          <a:p>
            <a:pPr>
              <a:defRPr/>
            </a:pPr>
            <a:endParaRPr lang="de-DE" sz="1600" dirty="0"/>
          </a:p>
        </p:txBody>
      </p:sp>
      <p:sp>
        <p:nvSpPr>
          <p:cNvPr id="3" name="Rechteck 2"/>
          <p:cNvSpPr/>
          <p:nvPr/>
        </p:nvSpPr>
        <p:spPr bwMode="auto">
          <a:xfrm>
            <a:off x="949325" y="5300665"/>
            <a:ext cx="2233490" cy="471487"/>
          </a:xfrm>
          <a:prstGeom prst="rect">
            <a:avLst/>
          </a:prstGeom>
          <a:noFill/>
          <a:ln w="412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200" b="1" i="0" u="none" strike="noStrike" cap="none" normalizeH="0" baseline="0" smtClean="0">
              <a:ln>
                <a:noFill/>
              </a:ln>
              <a:solidFill>
                <a:srgbClr val="DE0000"/>
              </a:solidFill>
              <a:effectLst/>
              <a:latin typeface="A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2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/>
          <p:cNvSpPr>
            <a:spLocks noGrp="1"/>
          </p:cNvSpPr>
          <p:nvPr>
            <p:ph type="title"/>
          </p:nvPr>
        </p:nvSpPr>
        <p:spPr>
          <a:xfrm>
            <a:off x="706440" y="416497"/>
            <a:ext cx="7715250" cy="1143000"/>
          </a:xfrm>
        </p:spPr>
        <p:txBody>
          <a:bodyPr/>
          <a:lstStyle/>
          <a:p>
            <a:r>
              <a:rPr lang="de-DE" altLang="de-DE" dirty="0" smtClean="0"/>
              <a:t>Fragen</a:t>
            </a:r>
          </a:p>
        </p:txBody>
      </p:sp>
      <p:sp>
        <p:nvSpPr>
          <p:cNvPr id="24579" name="Inhaltsplatzhalter 2"/>
          <p:cNvSpPr>
            <a:spLocks noGrp="1"/>
          </p:cNvSpPr>
          <p:nvPr>
            <p:ph idx="1"/>
          </p:nvPr>
        </p:nvSpPr>
        <p:spPr>
          <a:xfrm>
            <a:off x="684215" y="1844675"/>
            <a:ext cx="7737475" cy="3671888"/>
          </a:xfrm>
        </p:spPr>
        <p:txBody>
          <a:bodyPr/>
          <a:lstStyle/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de-AT" altLang="de-DE" sz="2200" dirty="0">
                <a:solidFill>
                  <a:schemeClr val="accent6"/>
                </a:solidFill>
              </a:rPr>
              <a:t>Wie zufrieden waren Sie mit den Trainerinnen/den Trainern?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de-AT" altLang="de-DE" sz="2200" dirty="0">
                <a:solidFill>
                  <a:schemeClr val="accent6"/>
                </a:solidFill>
              </a:rPr>
              <a:t>Wie zufrieden waren Sie mit den Inhalten der Schulung?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de-AT" altLang="de-DE" sz="2200" dirty="0">
                <a:solidFill>
                  <a:schemeClr val="accent6"/>
                </a:solidFill>
              </a:rPr>
              <a:t>Wie zufrieden waren Sie mit der technischen Ausstattung </a:t>
            </a:r>
            <a:r>
              <a:rPr lang="de-AT" altLang="de-DE" sz="2100" dirty="0">
                <a:solidFill>
                  <a:schemeClr val="accent6"/>
                </a:solidFill>
              </a:rPr>
              <a:t>(Computer/Maschinen/Werkzeuge)?</a:t>
            </a:r>
          </a:p>
          <a:p>
            <a:pPr marL="514350" indent="-514350">
              <a:buFont typeface="Arial" panose="020B0604020202020204" pitchFamily="34" charset="0"/>
              <a:buAutoNum type="arabicPeriod"/>
            </a:pPr>
            <a:r>
              <a:rPr lang="de-AT" altLang="de-DE" sz="2200" dirty="0">
                <a:solidFill>
                  <a:schemeClr val="accent6"/>
                </a:solidFill>
              </a:rPr>
              <a:t>Wie zufrieden waren Sie mit den Unterrichts- und Arbeitsräumen (z.B. Helligkeit, Einrichtung, </a:t>
            </a:r>
            <a:r>
              <a:rPr lang="de-DE" altLang="de-DE" sz="2200" dirty="0">
                <a:solidFill>
                  <a:schemeClr val="accent6"/>
                </a:solidFill>
              </a:rPr>
              <a:t>Sauberkeit)?</a:t>
            </a:r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BD8818E1-E961-47CF-AB26-335652471C57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4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673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/>
          <p:cNvSpPr>
            <a:spLocks noGrp="1"/>
          </p:cNvSpPr>
          <p:nvPr>
            <p:ph type="title"/>
          </p:nvPr>
        </p:nvSpPr>
        <p:spPr>
          <a:xfrm>
            <a:off x="684213" y="414463"/>
            <a:ext cx="7715250" cy="1143000"/>
          </a:xfrm>
        </p:spPr>
        <p:txBody>
          <a:bodyPr/>
          <a:lstStyle/>
          <a:p>
            <a:r>
              <a:rPr lang="de-DE" altLang="de-DE" dirty="0" smtClean="0"/>
              <a:t>Fragen</a:t>
            </a:r>
          </a:p>
        </p:txBody>
      </p:sp>
      <p:sp>
        <p:nvSpPr>
          <p:cNvPr id="24579" name="Inhaltsplatzhalter 2"/>
          <p:cNvSpPr>
            <a:spLocks noGrp="1"/>
          </p:cNvSpPr>
          <p:nvPr>
            <p:ph idx="1"/>
          </p:nvPr>
        </p:nvSpPr>
        <p:spPr>
          <a:xfrm>
            <a:off x="684215" y="1844675"/>
            <a:ext cx="7737475" cy="3671888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  <a:defRPr/>
            </a:pPr>
            <a:r>
              <a:rPr lang="de-AT" altLang="de-DE" sz="2100" dirty="0">
                <a:solidFill>
                  <a:schemeClr val="accent6"/>
                </a:solidFill>
              </a:rPr>
              <a:t>Wie zufrieden waren Sie mit den Informationen zur Schulung, die Sie vor Beginn vom AMS erhalten haben (bezüglich Ziel, Inhalt, Dauer der Schulung</a:t>
            </a:r>
            <a:r>
              <a:rPr lang="de-AT" altLang="de-DE" sz="2100" dirty="0" smtClean="0">
                <a:solidFill>
                  <a:schemeClr val="accent6"/>
                </a:solidFill>
              </a:rPr>
              <a:t>)?</a:t>
            </a:r>
          </a:p>
          <a:p>
            <a:pPr marL="457200" indent="-457200">
              <a:buFont typeface="+mj-lt"/>
              <a:buAutoNum type="arabicPeriod" startAt="6"/>
              <a:defRPr/>
            </a:pPr>
            <a:r>
              <a:rPr lang="de-AT" altLang="de-DE" sz="2100" dirty="0" smtClean="0">
                <a:solidFill>
                  <a:schemeClr val="accent6"/>
                </a:solidFill>
              </a:rPr>
              <a:t>Traten </a:t>
            </a:r>
            <a:r>
              <a:rPr lang="de-AT" altLang="de-DE" sz="2100" dirty="0">
                <a:solidFill>
                  <a:schemeClr val="accent6"/>
                </a:solidFill>
              </a:rPr>
              <a:t>während der Schulung Fragen oder Probleme auf, mit denen Sie sich an das AMS gewandt haben?</a:t>
            </a:r>
          </a:p>
          <a:p>
            <a:pPr marL="447675" indent="0">
              <a:buNone/>
              <a:defRPr/>
            </a:pPr>
            <a:r>
              <a:rPr lang="de-AT" altLang="de-DE" sz="2000" dirty="0" smtClean="0">
                <a:solidFill>
                  <a:srgbClr val="3B3BB7"/>
                </a:solidFill>
              </a:rPr>
              <a:t>Falls ja: </a:t>
            </a:r>
          </a:p>
          <a:p>
            <a:pPr marL="630238" indent="0">
              <a:buNone/>
              <a:defRPr/>
            </a:pPr>
            <a:r>
              <a:rPr lang="de-AT" altLang="de-DE" sz="2000" dirty="0" smtClean="0">
                <a:solidFill>
                  <a:srgbClr val="3B3BB7"/>
                </a:solidFill>
              </a:rPr>
              <a:t>Wie </a:t>
            </a:r>
            <a:r>
              <a:rPr lang="de-AT" altLang="de-DE" sz="2000" dirty="0">
                <a:solidFill>
                  <a:srgbClr val="3B3BB7"/>
                </a:solidFill>
              </a:rPr>
              <a:t>zufrieden waren Sie mit der     </a:t>
            </a:r>
            <a:r>
              <a:rPr lang="de-AT" altLang="de-DE" sz="2000" dirty="0" smtClean="0">
                <a:solidFill>
                  <a:srgbClr val="3B3BB7"/>
                </a:solidFill>
              </a:rPr>
              <a:t>     Unterstützung/Hilfe</a:t>
            </a:r>
            <a:r>
              <a:rPr lang="de-AT" altLang="de-DE" sz="2000" dirty="0">
                <a:solidFill>
                  <a:srgbClr val="3B3BB7"/>
                </a:solidFill>
              </a:rPr>
              <a:t>, die Sie durch das AMS </a:t>
            </a:r>
            <a:r>
              <a:rPr lang="de-AT" altLang="de-DE" sz="2000" dirty="0" smtClean="0">
                <a:solidFill>
                  <a:srgbClr val="3B3BB7"/>
                </a:solidFill>
              </a:rPr>
              <a:t>erhalten </a:t>
            </a:r>
            <a:r>
              <a:rPr lang="de-AT" altLang="de-DE" sz="2000" dirty="0">
                <a:solidFill>
                  <a:srgbClr val="3B3BB7"/>
                </a:solidFill>
              </a:rPr>
              <a:t>haben?</a:t>
            </a:r>
          </a:p>
          <a:p>
            <a:pPr marL="514350" indent="-514350">
              <a:lnSpc>
                <a:spcPct val="150000"/>
              </a:lnSpc>
              <a:buFont typeface="Arial" panose="020B0604020202020204" pitchFamily="34" charset="0"/>
              <a:buAutoNum type="arabicPeriod"/>
              <a:defRPr/>
            </a:pPr>
            <a:endParaRPr lang="de-DE" altLang="de-DE" sz="2000" dirty="0"/>
          </a:p>
        </p:txBody>
      </p:sp>
      <p:sp>
        <p:nvSpPr>
          <p:cNvPr id="25604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0C4E4DD9-F490-4557-BED6-F15C1793E8E5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5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5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/>
          <p:cNvSpPr>
            <a:spLocks noGrp="1"/>
          </p:cNvSpPr>
          <p:nvPr>
            <p:ph type="title"/>
          </p:nvPr>
        </p:nvSpPr>
        <p:spPr>
          <a:xfrm>
            <a:off x="684213" y="389065"/>
            <a:ext cx="7715250" cy="1143000"/>
          </a:xfrm>
        </p:spPr>
        <p:txBody>
          <a:bodyPr/>
          <a:lstStyle/>
          <a:p>
            <a:r>
              <a:rPr lang="de-DE" altLang="de-DE" dirty="0" smtClean="0"/>
              <a:t>Fragen</a:t>
            </a:r>
          </a:p>
        </p:txBody>
      </p:sp>
      <p:sp>
        <p:nvSpPr>
          <p:cNvPr id="26627" name="Inhaltsplatzhalter 2"/>
          <p:cNvSpPr>
            <a:spLocks noGrp="1"/>
          </p:cNvSpPr>
          <p:nvPr>
            <p:ph idx="1"/>
          </p:nvPr>
        </p:nvSpPr>
        <p:spPr>
          <a:xfrm>
            <a:off x="684213" y="1811848"/>
            <a:ext cx="7715250" cy="3671887"/>
          </a:xfrm>
        </p:spPr>
        <p:txBody>
          <a:bodyPr/>
          <a:lstStyle/>
          <a:p>
            <a:pPr marL="457200" indent="-457200">
              <a:buFont typeface="AMS" panose="020B0604020202020204" pitchFamily="34" charset="0"/>
              <a:buAutoNum type="arabicPeriod" startAt="7"/>
            </a:pPr>
            <a:r>
              <a:rPr lang="de-AT" altLang="de-DE" sz="2200" dirty="0">
                <a:solidFill>
                  <a:schemeClr val="accent6"/>
                </a:solidFill>
              </a:rPr>
              <a:t>Wie beurteilen Sie den praktischen Nutzen der Schulung für Ihre berufliche Zukunft?</a:t>
            </a:r>
          </a:p>
          <a:p>
            <a:pPr marL="457200" indent="-457200">
              <a:buFont typeface="AMS" panose="020B0604020202020204" pitchFamily="34" charset="0"/>
              <a:buAutoNum type="arabicPeriod" startAt="7"/>
            </a:pPr>
            <a:r>
              <a:rPr lang="de-AT" altLang="de-DE" sz="2200" dirty="0">
                <a:solidFill>
                  <a:schemeClr val="accent6"/>
                </a:solidFill>
              </a:rPr>
              <a:t>Was könnte Ihrer Meinung nach an der Schulung verbessert werden?</a:t>
            </a:r>
          </a:p>
          <a:p>
            <a:pPr marL="457200" indent="-457200">
              <a:lnSpc>
                <a:spcPct val="150000"/>
              </a:lnSpc>
              <a:buFont typeface="AMS" panose="020B0604020202020204" pitchFamily="34" charset="0"/>
              <a:buAutoNum type="arabicPeriod" startAt="7"/>
            </a:pPr>
            <a:endParaRPr lang="de-AT" altLang="de-DE" sz="2200" dirty="0">
              <a:solidFill>
                <a:schemeClr val="accent6"/>
              </a:solidFill>
            </a:endParaRPr>
          </a:p>
          <a:p>
            <a:pPr marL="457200" indent="-457200">
              <a:lnSpc>
                <a:spcPct val="150000"/>
              </a:lnSpc>
              <a:buFont typeface="AMS" panose="020B0604020202020204" pitchFamily="34" charset="0"/>
              <a:buAutoNum type="arabicPeriod" startAt="7"/>
            </a:pPr>
            <a:r>
              <a:rPr lang="de-AT" altLang="de-DE" sz="2200" b="1" dirty="0">
                <a:solidFill>
                  <a:schemeClr val="accent6"/>
                </a:solidFill>
              </a:rPr>
              <a:t>Wie zufrieden waren Sie </a:t>
            </a:r>
            <a:r>
              <a:rPr lang="de-AT" altLang="de-DE" sz="2200" b="1" u="sng" dirty="0">
                <a:solidFill>
                  <a:schemeClr val="accent6"/>
                </a:solidFill>
              </a:rPr>
              <a:t>alles in allem</a:t>
            </a:r>
            <a:r>
              <a:rPr lang="de-AT" altLang="de-DE" sz="2200" b="1" dirty="0" smtClean="0">
                <a:solidFill>
                  <a:schemeClr val="accent6"/>
                </a:solidFill>
              </a:rPr>
              <a:t>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de-AT" altLang="de-DE" sz="2200" b="1" dirty="0" smtClean="0"/>
              <a:t>	</a:t>
            </a:r>
            <a:r>
              <a:rPr lang="de-AT" altLang="de-DE" sz="2200" dirty="0" smtClean="0">
                <a:solidFill>
                  <a:srgbClr val="FF0000"/>
                </a:solidFill>
              </a:rPr>
              <a:t>(nur auf den Kurs bezogen!)</a:t>
            </a:r>
            <a:endParaRPr lang="de-DE" altLang="de-DE" sz="2200" dirty="0">
              <a:solidFill>
                <a:srgbClr val="FF0000"/>
              </a:solidFill>
            </a:endParaRPr>
          </a:p>
        </p:txBody>
      </p:sp>
      <p:sp>
        <p:nvSpPr>
          <p:cNvPr id="26628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4357CC16-1FA7-44AC-843D-5E7CBAD1EA8B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6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546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/>
          <p:cNvSpPr>
            <a:spLocks noGrp="1"/>
          </p:cNvSpPr>
          <p:nvPr>
            <p:ph type="title"/>
          </p:nvPr>
        </p:nvSpPr>
        <p:spPr>
          <a:xfrm>
            <a:off x="766764" y="544513"/>
            <a:ext cx="7715250" cy="1143000"/>
          </a:xfrm>
        </p:spPr>
        <p:txBody>
          <a:bodyPr/>
          <a:lstStyle/>
          <a:p>
            <a:pPr algn="ctr" eaLnBrk="1" hangingPunct="1"/>
            <a:r>
              <a:rPr lang="de-DE" altLang="de-DE" dirty="0" smtClean="0"/>
              <a:t>Vielen Dank!</a:t>
            </a:r>
            <a:endParaRPr lang="de-AT" altLang="de-DE" dirty="0" smtClean="0"/>
          </a:p>
        </p:txBody>
      </p:sp>
      <p:sp>
        <p:nvSpPr>
          <p:cNvPr id="27651" name="Inhaltsplatzhalter 2"/>
          <p:cNvSpPr>
            <a:spLocks noGrp="1"/>
          </p:cNvSpPr>
          <p:nvPr>
            <p:ph idx="1"/>
          </p:nvPr>
        </p:nvSpPr>
        <p:spPr>
          <a:xfrm>
            <a:off x="766764" y="1905000"/>
            <a:ext cx="7737475" cy="3671888"/>
          </a:xfrm>
        </p:spPr>
        <p:txBody>
          <a:bodyPr/>
          <a:lstStyle/>
          <a:p>
            <a:pPr marL="0" indent="0" algn="ctr" eaLnBrk="1" hangingPunct="1">
              <a:lnSpc>
                <a:spcPct val="150000"/>
              </a:lnSpc>
              <a:buNone/>
            </a:pPr>
            <a:r>
              <a:rPr lang="de-DE" altLang="de-DE" sz="2800" b="1" dirty="0">
                <a:solidFill>
                  <a:schemeClr val="accent6"/>
                </a:solidFill>
              </a:rPr>
              <a:t>Wir wünschen Ihnen </a:t>
            </a:r>
          </a:p>
          <a:p>
            <a:pPr marL="0" indent="0" algn="ctr" eaLnBrk="1" hangingPunct="1">
              <a:lnSpc>
                <a:spcPct val="150000"/>
              </a:lnSpc>
              <a:buNone/>
            </a:pPr>
            <a:r>
              <a:rPr lang="de-DE" altLang="de-DE" sz="2800" b="1" dirty="0">
                <a:solidFill>
                  <a:schemeClr val="accent6"/>
                </a:solidFill>
              </a:rPr>
              <a:t>alles Gute für Ihre berufliche Zukunft! </a:t>
            </a:r>
          </a:p>
          <a:p>
            <a:pPr marL="0" indent="0" algn="ctr" eaLnBrk="1" hangingPunct="1">
              <a:buNone/>
            </a:pPr>
            <a:endParaRPr lang="de-AT" altLang="de-DE" sz="2400" b="1" dirty="0">
              <a:solidFill>
                <a:schemeClr val="accent6"/>
              </a:solidFill>
            </a:endParaRPr>
          </a:p>
          <a:p>
            <a:pPr marL="0" indent="0" algn="ctr" eaLnBrk="1" hangingPunct="1">
              <a:lnSpc>
                <a:spcPct val="150000"/>
              </a:lnSpc>
              <a:buNone/>
            </a:pPr>
            <a:r>
              <a:rPr lang="de-AT" altLang="de-DE" sz="2500" b="1" dirty="0">
                <a:solidFill>
                  <a:schemeClr val="accent6"/>
                </a:solidFill>
              </a:rPr>
              <a:t>Ihr </a:t>
            </a:r>
            <a:r>
              <a:rPr lang="de-DE" altLang="de-DE" sz="2500" b="1" dirty="0">
                <a:solidFill>
                  <a:schemeClr val="accent6"/>
                </a:solidFill>
              </a:rPr>
              <a:t>Arbeitsmarktservice Niederösterreich</a:t>
            </a:r>
          </a:p>
          <a:p>
            <a:pPr marL="0" indent="0" eaLnBrk="1" hangingPunct="1">
              <a:buNone/>
            </a:pPr>
            <a:endParaRPr lang="de-AT" altLang="de-DE" dirty="0" smtClean="0"/>
          </a:p>
        </p:txBody>
      </p:sp>
      <p:sp>
        <p:nvSpPr>
          <p:cNvPr id="27652" name="Foliennummernplatzhalter 3"/>
          <p:cNvSpPr>
            <a:spLocks noGrp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&gt;"/>
              <a:defRPr sz="3200">
                <a:solidFill>
                  <a:srgbClr val="004F9F"/>
                </a:solidFill>
                <a:latin typeface="AMS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004F9F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4F9F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004F9F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fld id="{32570BE8-53E5-4D76-93B2-7790E7550BCD}" type="slidenum">
              <a:rPr lang="de-AT" altLang="de-DE" sz="1200">
                <a:solidFill>
                  <a:srgbClr val="7F7F7F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buNone/>
              </a:pPr>
              <a:t>7</a:t>
            </a:fld>
            <a:endParaRPr lang="de-AT" altLang="de-DE" sz="1200">
              <a:solidFill>
                <a:srgbClr val="7F7F7F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81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 Vorlage_weißer Bogen">
  <a:themeElements>
    <a:clrScheme name="1_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enutzerdefiniertes Design">
      <a:majorFont>
        <a:latin typeface="AMS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altLang="de-DE" sz="3200" b="1" i="0" u="none" strike="noStrike" cap="none" normalizeH="0" baseline="0" smtClean="0">
            <a:ln>
              <a:noFill/>
            </a:ln>
            <a:solidFill>
              <a:srgbClr val="DE0000"/>
            </a:solidFill>
            <a:effectLst/>
            <a:latin typeface="A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bg1"/>
              </a:solidFill>
            </a14:hiddenFill>
          </a:ext>
          <a:ext uri="{91240B29-F687-4F45-9708-019B960494DF}">
            <a14:hiddenLine xmlns:a14="http://schemas.microsoft.com/office/drawing/2010/main"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488" tIns="44450" rIns="90488" bIns="4445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AT" altLang="de-DE" sz="3200" b="1" i="0" u="none" strike="noStrike" cap="none" normalizeH="0" baseline="0" smtClean="0">
            <a:ln>
              <a:noFill/>
            </a:ln>
            <a:solidFill>
              <a:srgbClr val="DE0000"/>
            </a:solidFill>
            <a:effectLst/>
            <a:latin typeface="AMS" pitchFamily="34" charset="0"/>
          </a:defRPr>
        </a:defPPr>
      </a:lstStyle>
    </a:lnDef>
  </a:objectDefaults>
  <a:extraClrSchemeLst>
    <a:extraClrScheme>
      <a:clrScheme name="1_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298</Words>
  <Application>Microsoft Office PowerPoint</Application>
  <PresentationFormat>Bildschirmpräsentation (4:3)</PresentationFormat>
  <Paragraphs>47</Paragraphs>
  <Slides>7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AMS</vt:lpstr>
      <vt:lpstr>Arial</vt:lpstr>
      <vt:lpstr>Wingdings</vt:lpstr>
      <vt:lpstr>PowerPoint Vorlage_weißer Bogen</vt:lpstr>
      <vt:lpstr>Dokument</vt:lpstr>
      <vt:lpstr>Teilnahmezufriedenheit</vt:lpstr>
      <vt:lpstr>Fragebogen</vt:lpstr>
      <vt:lpstr>Bewertung</vt:lpstr>
      <vt:lpstr>Fragen</vt:lpstr>
      <vt:lpstr>Fragen</vt:lpstr>
      <vt:lpstr>Fragen</vt:lpstr>
      <vt:lpstr>Vielen Dank!</vt:lpstr>
    </vt:vector>
  </TitlesOfParts>
  <Company>Arbeitsmarktservice Österreich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Teilnahmezufriedenheit</dc:title>
  <dc:creator>Arbnor Selimi</dc:creator>
  <cp:lastModifiedBy>Arbnor Selimi</cp:lastModifiedBy>
  <cp:revision>23</cp:revision>
  <dcterms:created xsi:type="dcterms:W3CDTF">2023-02-06T14:26:19Z</dcterms:created>
  <dcterms:modified xsi:type="dcterms:W3CDTF">2023-02-08T14:53:40Z</dcterms:modified>
</cp:coreProperties>
</file>