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81" r:id="rId2"/>
    <p:sldId id="307" r:id="rId3"/>
    <p:sldId id="284" r:id="rId4"/>
    <p:sldId id="285" r:id="rId5"/>
    <p:sldId id="299" r:id="rId6"/>
    <p:sldId id="300" r:id="rId7"/>
    <p:sldId id="301" r:id="rId8"/>
    <p:sldId id="302" r:id="rId9"/>
    <p:sldId id="303" r:id="rId10"/>
    <p:sldId id="305" r:id="rId11"/>
    <p:sldId id="306" r:id="rId12"/>
  </p:sldIdLst>
  <p:sldSz cx="9144000" cy="6858000" type="screen4x3"/>
  <p:notesSz cx="6662738" cy="9832975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DE0000"/>
        </a:solidFill>
        <a:latin typeface="A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DE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4F9F"/>
    <a:srgbClr val="E4002D"/>
    <a:srgbClr val="DE0000"/>
    <a:srgbClr val="0033CC"/>
    <a:srgbClr val="FF3300"/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7" autoAdjust="0"/>
  </p:normalViewPr>
  <p:slideViewPr>
    <p:cSldViewPr>
      <p:cViewPr varScale="1">
        <p:scale>
          <a:sx n="69" d="100"/>
          <a:sy n="69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6BB1725-1D4C-45A8-81EA-1885C0FCD7C3}" type="slidenum">
              <a:rPr lang="de-AT" altLang="de-DE"/>
              <a:pPr>
                <a:defRPr/>
              </a:pPr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92567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4713" y="738188"/>
            <a:ext cx="4914900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noProof="0" smtClean="0"/>
              <a:t>Textmasterformate durch Klicken bearbeiten</a:t>
            </a:r>
          </a:p>
          <a:p>
            <a:pPr lvl="1"/>
            <a:r>
              <a:rPr lang="de-AT" altLang="de-DE" noProof="0" smtClean="0"/>
              <a:t>Zweite Ebene</a:t>
            </a:r>
          </a:p>
          <a:p>
            <a:pPr lvl="2"/>
            <a:r>
              <a:rPr lang="de-AT" altLang="de-DE" noProof="0" smtClean="0"/>
              <a:t>Dritte Ebene</a:t>
            </a:r>
          </a:p>
          <a:p>
            <a:pPr lvl="3"/>
            <a:r>
              <a:rPr lang="de-AT" altLang="de-DE" noProof="0" smtClean="0"/>
              <a:t>Vierte Ebene</a:t>
            </a:r>
          </a:p>
          <a:p>
            <a:pPr lvl="4"/>
            <a:r>
              <a:rPr lang="de-AT" altLang="de-DE" noProof="0" smtClean="0"/>
              <a:t>Fünfte Ebene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AT" altLang="de-DE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7DD6CD1-5126-414C-BFAE-AE4041DD2F36}" type="slidenum">
              <a:rPr lang="de-AT" altLang="de-DE"/>
              <a:pPr>
                <a:defRPr/>
              </a:pPr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79888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altLang="de-DE" smtClean="0">
              <a:latin typeface="Arial" panose="020B0604020202020204" pitchFamily="34" charset="0"/>
            </a:endParaRPr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9pPr>
          </a:lstStyle>
          <a:p>
            <a:fld id="{7B42CEC2-CD0F-4B5E-8CE3-298D25C6088D}" type="slidenum">
              <a:rPr lang="de-AT" altLang="de-DE" sz="1200" b="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de-AT" altLang="de-DE" sz="1200" b="0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44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" y="0"/>
            <a:ext cx="9144000" cy="6858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9160"/>
            <a:ext cx="9144000" cy="2006600"/>
          </a:xfrm>
          <a:prstGeom prst="rect">
            <a:avLst/>
          </a:prstGeom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0" y="0"/>
            <a:ext cx="9140825" cy="6856413"/>
          </a:xfrm>
          <a:prstGeom prst="rect">
            <a:avLst/>
          </a:prstGeom>
          <a:noFill/>
          <a:ln w="12700" algn="ctr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6281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0" y="1387802"/>
            <a:ext cx="8459788" cy="2185214"/>
          </a:xfrm>
        </p:spPr>
        <p:txBody>
          <a:bodyPr wrap="square" lIns="720000" anchor="b" anchorCtr="0">
            <a:spAutoFit/>
          </a:bodyPr>
          <a:lstStyle>
            <a:lvl1pPr>
              <a:defRPr sz="6800" b="1" spc="-100" baseline="0">
                <a:solidFill>
                  <a:schemeClr val="bg1"/>
                </a:solidFill>
                <a:latin typeface="AMS" panose="020B0604020202020204" pitchFamily="34" charset="0"/>
              </a:defRPr>
            </a:lvl1pPr>
          </a:lstStyle>
          <a:p>
            <a:pPr lvl="0"/>
            <a:r>
              <a:rPr lang="de-DE" altLang="de-DE" noProof="0" dirty="0" smtClean="0"/>
              <a:t>Titelmasterformat bearbeiten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" y="3645024"/>
            <a:ext cx="4716016" cy="448942"/>
          </a:xfrm>
          <a:solidFill>
            <a:srgbClr val="E4002D">
              <a:alpha val="85000"/>
            </a:srgbClr>
          </a:solidFill>
        </p:spPr>
        <p:txBody>
          <a:bodyPr wrap="square" lIns="720000" tIns="108000" bIns="108000" anchor="ctr" anchorCtr="0">
            <a:spAutoFit/>
          </a:bodyPr>
          <a:lstStyle>
            <a:lvl1pPr marL="0" indent="0" algn="l">
              <a:buFont typeface="Wingdings" pitchFamily="2" charset="2"/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AT" altLang="de-DE" noProof="0" dirty="0" smtClean="0"/>
          </a:p>
        </p:txBody>
      </p:sp>
      <p:pic>
        <p:nvPicPr>
          <p:cNvPr id="9" name="Grafik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150" y="5806331"/>
            <a:ext cx="17780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85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83568" y="6448251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266D8F-5587-4693-9EB1-4930DB00906F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6776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" y="396"/>
            <a:ext cx="9144000" cy="6856017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4538" y="773113"/>
            <a:ext cx="7715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5013" y="2276872"/>
            <a:ext cx="7737475" cy="367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1030" name="Rectangle 17"/>
          <p:cNvSpPr>
            <a:spLocks noChangeArrowheads="1"/>
          </p:cNvSpPr>
          <p:nvPr/>
        </p:nvSpPr>
        <p:spPr bwMode="auto">
          <a:xfrm>
            <a:off x="0" y="0"/>
            <a:ext cx="9140825" cy="6856413"/>
          </a:xfrm>
          <a:prstGeom prst="rect">
            <a:avLst/>
          </a:prstGeom>
          <a:noFill/>
          <a:ln w="12700" algn="ctr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31" name="Rectangle 18"/>
          <p:cNvSpPr>
            <a:spLocks noChangeArrowheads="1"/>
          </p:cNvSpPr>
          <p:nvPr/>
        </p:nvSpPr>
        <p:spPr bwMode="auto">
          <a:xfrm>
            <a:off x="7956550" y="6496050"/>
            <a:ext cx="874713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144000" anchor="b"/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9pPr>
          </a:lstStyle>
          <a:p>
            <a:pPr algn="r" eaLnBrk="1" hangingPunct="1"/>
            <a:fld id="{BAF76746-D2B6-44A2-A91C-00ABC99EA607}" type="slidenum">
              <a:rPr lang="de-DE" altLang="de-DE" sz="1400" b="0">
                <a:solidFill>
                  <a:schemeClr val="bg1"/>
                </a:solidFill>
              </a:rPr>
              <a:pPr algn="r" eaLnBrk="1" hangingPunct="1"/>
              <a:t>‹Nr.›</a:t>
            </a:fld>
            <a:endParaRPr lang="de-DE" altLang="de-DE" sz="1400" b="0">
              <a:solidFill>
                <a:schemeClr val="bg1"/>
              </a:solidFill>
            </a:endParaRPr>
          </a:p>
        </p:txBody>
      </p:sp>
      <p:pic>
        <p:nvPicPr>
          <p:cNvPr id="9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227" y="6068408"/>
            <a:ext cx="1260000" cy="662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755576" y="6453336"/>
            <a:ext cx="1845568" cy="365125"/>
          </a:xfrm>
          <a:prstGeom prst="rect">
            <a:avLst/>
          </a:prstGeom>
        </p:spPr>
        <p:txBody>
          <a:bodyPr/>
          <a:lstStyle>
            <a:lvl1pPr algn="l">
              <a:defRPr sz="12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266D8F-5587-4693-9EB1-4930DB00906F}" type="slidenum">
              <a:rPr lang="de-AT" smtClean="0"/>
              <a:pPr/>
              <a:t>‹Nr.›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3" r:id="rId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spc="0" baseline="0">
          <a:solidFill>
            <a:srgbClr val="E4002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&gt;"/>
        <a:defRPr sz="3200" baseline="0">
          <a:solidFill>
            <a:srgbClr val="004F9F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4F9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4F9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4F9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F9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0" y="2058988"/>
            <a:ext cx="8459788" cy="1322387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dirty="0" smtClean="0"/>
              <a:t>Aus- und Weiterbildung</a:t>
            </a:r>
            <a:br>
              <a:rPr lang="de-DE" sz="4000" dirty="0" smtClean="0"/>
            </a:br>
            <a:r>
              <a:rPr lang="de-DE" sz="4000" dirty="0" smtClean="0"/>
              <a:t>Infotag</a:t>
            </a:r>
            <a:endParaRPr lang="de-AT" sz="4000" dirty="0"/>
          </a:p>
        </p:txBody>
      </p:sp>
      <p:sp>
        <p:nvSpPr>
          <p:cNvPr id="4099" name="Untertitel 3"/>
          <p:cNvSpPr>
            <a:spLocks noGrp="1"/>
          </p:cNvSpPr>
          <p:nvPr>
            <p:ph type="subTitle" idx="1"/>
          </p:nvPr>
        </p:nvSpPr>
        <p:spPr>
          <a:xfrm>
            <a:off x="0" y="3700463"/>
            <a:ext cx="3205163" cy="449262"/>
          </a:xfrm>
          <a:solidFill>
            <a:srgbClr val="E4002D">
              <a:alpha val="85097"/>
            </a:srgbClr>
          </a:solidFill>
        </p:spPr>
        <p:txBody>
          <a:bodyPr wrap="none" rIns="180000"/>
          <a:lstStyle/>
          <a:p>
            <a:pPr eaLnBrk="1" hangingPunct="1"/>
            <a:r>
              <a:rPr lang="de-DE" altLang="de-DE" b="1" smtClean="0"/>
              <a:t>AMS NÖ - Förderung</a:t>
            </a:r>
            <a:endParaRPr lang="de-AT" altLang="de-DE" b="1" smtClean="0"/>
          </a:p>
        </p:txBody>
      </p:sp>
      <p:sp>
        <p:nvSpPr>
          <p:cNvPr id="4100" name="Textfeld 4"/>
          <p:cNvSpPr txBox="1">
            <a:spLocks noChangeArrowheads="1"/>
          </p:cNvSpPr>
          <p:nvPr/>
        </p:nvSpPr>
        <p:spPr bwMode="auto">
          <a:xfrm>
            <a:off x="5148263" y="309563"/>
            <a:ext cx="3419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0" anchor="ctr">
            <a:spAutoFit/>
          </a:bodyPr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1600" b="0">
                <a:solidFill>
                  <a:schemeClr val="bg1"/>
                </a:solidFill>
              </a:rPr>
              <a:t>Arbeitsmarktservice NÖ</a:t>
            </a:r>
            <a:endParaRPr lang="de-AT" altLang="de-DE" sz="1600" b="0">
              <a:solidFill>
                <a:schemeClr val="bg1"/>
              </a:solidFill>
            </a:endParaRPr>
          </a:p>
        </p:txBody>
      </p:sp>
      <p:sp>
        <p:nvSpPr>
          <p:cNvPr id="4101" name="Textfeld 5"/>
          <p:cNvSpPr txBox="1">
            <a:spLocks noChangeArrowheads="1"/>
          </p:cNvSpPr>
          <p:nvPr/>
        </p:nvSpPr>
        <p:spPr bwMode="auto">
          <a:xfrm>
            <a:off x="9525" y="4149725"/>
            <a:ext cx="34194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0" anchor="ctr">
            <a:spAutoFit/>
          </a:bodyPr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1300" b="0" dirty="0" smtClean="0">
                <a:solidFill>
                  <a:schemeClr val="bg1"/>
                </a:solidFill>
              </a:rPr>
              <a:t>&gt;&gt;Jänner 2023&lt;&lt;</a:t>
            </a:r>
            <a:endParaRPr lang="de-AT" altLang="de-DE" sz="13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15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Weiterbildung nach diesem Kurs</a:t>
            </a:r>
            <a:endParaRPr lang="de-AT" altLang="de-DE" smtClean="0"/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de-DE" altLang="de-DE" sz="2800" smtClean="0">
              <a:solidFill>
                <a:srgbClr val="271585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de-DE" altLang="de-DE" sz="2800" smtClean="0">
                <a:solidFill>
                  <a:srgbClr val="271585"/>
                </a:solidFill>
              </a:rPr>
              <a:t>Der Besuch eines Folge-Kurses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de-DE" altLang="de-DE" sz="2800" smtClean="0">
                <a:solidFill>
                  <a:srgbClr val="271585"/>
                </a:solidFill>
              </a:rPr>
              <a:t>ist nur in Absprache mit Ihren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de-DE" altLang="de-DE" sz="2800" smtClean="0">
                <a:solidFill>
                  <a:srgbClr val="271585"/>
                </a:solidFill>
              </a:rPr>
              <a:t>AMS-Berater_innen möglich.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de-DE" sz="2200" smtClean="0">
              <a:solidFill>
                <a:srgbClr val="271585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de-DE" sz="2200" smtClean="0">
                <a:solidFill>
                  <a:srgbClr val="271585"/>
                </a:solidFill>
              </a:rPr>
              <a:t>www.ams.at (AMS Weiterbildungsdatenbank)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de-AT" altLang="de-DE" sz="2800" smtClean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A0991B-81A4-455F-8768-C3225C63084C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de-DE" altLang="de-DE" smtClean="0"/>
              <a:t>Alles Gute!</a:t>
            </a:r>
            <a:endParaRPr lang="de-AT" altLang="de-DE" smtClean="0"/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>
          <a:xfrm>
            <a:off x="755650" y="2133600"/>
            <a:ext cx="7737475" cy="36718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DE" altLang="de-DE" sz="2800" b="1" smtClean="0">
                <a:solidFill>
                  <a:srgbClr val="271585"/>
                </a:solidFill>
              </a:rPr>
              <a:t>Wir wünschen Ihnen für Ihren Kursbesuch und für Ihre berufliche Zukunft viel Erfolg!</a:t>
            </a:r>
          </a:p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de-DE" altLang="de-DE" sz="2800" smtClean="0">
              <a:solidFill>
                <a:srgbClr val="271585"/>
              </a:solidFill>
            </a:endParaRPr>
          </a:p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de-AT" altLang="de-DE" sz="2400" b="1" smtClean="0">
                <a:solidFill>
                  <a:srgbClr val="271585"/>
                </a:solidFill>
              </a:rPr>
              <a:t>Ihr </a:t>
            </a:r>
            <a:r>
              <a:rPr lang="de-DE" altLang="de-DE" sz="2400" b="1" smtClean="0">
                <a:solidFill>
                  <a:srgbClr val="271585"/>
                </a:solidFill>
              </a:rPr>
              <a:t>Arbeitsmarktservice Niederösterreich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de-AT" altLang="de-DE" sz="2400" b="1" smtClean="0">
              <a:solidFill>
                <a:srgbClr val="271585"/>
              </a:solidFill>
            </a:endParaRPr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CBE4880-EB6B-4AA3-9DE5-9A86C5438318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71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de-DE" altLang="de-DE" smtClean="0"/>
              <a:t>AMS NÖ - Förderung</a:t>
            </a:r>
          </a:p>
        </p:txBody>
      </p:sp>
      <p:sp>
        <p:nvSpPr>
          <p:cNvPr id="6" name="Text Box 5"/>
          <p:cNvSpPr>
            <a:spLocks noGrp="1" noChangeArrowheads="1"/>
          </p:cNvSpPr>
          <p:nvPr>
            <p:ph type="body" idx="1"/>
          </p:nvPr>
        </p:nvSpPr>
        <p:spPr>
          <a:xfrm>
            <a:off x="755650" y="2060575"/>
            <a:ext cx="7737475" cy="3133725"/>
          </a:xfrm>
        </p:spPr>
        <p:txBody>
          <a:bodyPr>
            <a:sp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de-DE" altLang="de-DE" sz="2800" smtClean="0">
                <a:solidFill>
                  <a:srgbClr val="271585"/>
                </a:solidFill>
              </a:rPr>
              <a:t>Aus- und Weiterbildung verbessert Ihre Chancen am Arbeitsmarkt!</a:t>
            </a:r>
            <a:r>
              <a:rPr lang="de-DE" altLang="de-DE" sz="2400" smtClean="0">
                <a:solidFill>
                  <a:srgbClr val="271585"/>
                </a:solidFill>
              </a:rPr>
              <a:t/>
            </a:r>
            <a:br>
              <a:rPr lang="de-DE" altLang="de-DE" sz="2400" smtClean="0">
                <a:solidFill>
                  <a:srgbClr val="271585"/>
                </a:solidFill>
              </a:rPr>
            </a:br>
            <a:endParaRPr lang="de-DE" altLang="de-DE" sz="2400" smtClean="0">
              <a:solidFill>
                <a:srgbClr val="271585"/>
              </a:solidFill>
            </a:endParaRPr>
          </a:p>
          <a:p>
            <a:pPr marL="0" indent="0"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de-DE" sz="2400" b="1" smtClean="0">
                <a:solidFill>
                  <a:srgbClr val="271585"/>
                </a:solidFill>
              </a:rPr>
              <a:t>Herzlich Willkommen zur Infoveranstaltung</a:t>
            </a: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de-DE" sz="2400" smtClean="0">
                <a:solidFill>
                  <a:srgbClr val="271585"/>
                </a:solidFill>
              </a:rPr>
              <a:t>zum Kurs &gt;&gt;</a:t>
            </a:r>
            <a:r>
              <a:rPr lang="en-GB" altLang="de-DE" sz="2400" smtClean="0">
                <a:solidFill>
                  <a:srgbClr val="FF0000"/>
                </a:solidFill>
              </a:rPr>
              <a:t>Aus- bzw. Weiterbildung</a:t>
            </a:r>
            <a:r>
              <a:rPr lang="en-GB" altLang="de-DE" sz="2400" smtClean="0">
                <a:solidFill>
                  <a:srgbClr val="271585"/>
                </a:solidFill>
              </a:rPr>
              <a:t>&lt;&lt; mit &gt;&gt;</a:t>
            </a:r>
            <a:r>
              <a:rPr lang="en-GB" altLang="de-DE" sz="2400" smtClean="0">
                <a:solidFill>
                  <a:srgbClr val="FF0000"/>
                </a:solidFill>
              </a:rPr>
              <a:t>Bildungsträger</a:t>
            </a:r>
            <a:r>
              <a:rPr lang="en-GB" altLang="de-DE" sz="2400" smtClean="0">
                <a:solidFill>
                  <a:srgbClr val="271585"/>
                </a:solidFill>
              </a:rPr>
              <a:t>&lt;&lt;.</a:t>
            </a:r>
          </a:p>
        </p:txBody>
      </p:sp>
    </p:spTree>
    <p:extLst>
      <p:ext uri="{BB962C8B-B14F-4D97-AF65-F5344CB8AC3E}">
        <p14:creationId xmlns:p14="http://schemas.microsoft.com/office/powerpoint/2010/main" val="345888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Kursort, Kursbeginn, Dauer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3425" y="2492896"/>
            <a:ext cx="7737475" cy="3023419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800" dirty="0" smtClean="0">
                <a:solidFill>
                  <a:schemeClr val="accent6"/>
                </a:solidFill>
                <a:latin typeface="AMS" pitchFamily="34" charset="0"/>
              </a:rPr>
              <a:t>&gt;&gt;</a:t>
            </a:r>
            <a:r>
              <a:rPr lang="de-DE" altLang="de-DE" sz="2800" dirty="0">
                <a:solidFill>
                  <a:srgbClr val="FF0000"/>
                </a:solidFill>
                <a:latin typeface="AMS" pitchFamily="34" charset="0"/>
              </a:rPr>
              <a:t>Rahmen für relevante Kursdaten</a:t>
            </a:r>
            <a:r>
              <a:rPr lang="de-DE" altLang="de-DE" sz="2800" dirty="0" smtClean="0">
                <a:solidFill>
                  <a:schemeClr val="accent6"/>
                </a:solidFill>
                <a:latin typeface="AMS" pitchFamily="34" charset="0"/>
              </a:rPr>
              <a:t>&lt;&lt;</a:t>
            </a:r>
            <a:endParaRPr lang="de-DE" altLang="de-DE" sz="2800" dirty="0">
              <a:solidFill>
                <a:schemeClr val="accent6"/>
              </a:solidFill>
              <a:latin typeface="AMS" pitchFamily="34" charset="0"/>
            </a:endParaRPr>
          </a:p>
          <a:p>
            <a:pPr marL="0" indent="0">
              <a:buNone/>
            </a:pPr>
            <a:endParaRPr lang="de-AT" sz="2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266D8F-5587-4693-9EB1-4930DB00906F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8274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15250" cy="1143000"/>
          </a:xfrm>
        </p:spPr>
        <p:txBody>
          <a:bodyPr/>
          <a:lstStyle/>
          <a:p>
            <a:r>
              <a:rPr lang="de-DE" dirty="0" smtClean="0"/>
              <a:t>Aufnahmeverfahren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266D8F-5587-4693-9EB1-4930DB00906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idx="1"/>
          </p:nvPr>
        </p:nvSpPr>
        <p:spPr bwMode="auto">
          <a:xfrm>
            <a:off x="683568" y="1710439"/>
            <a:ext cx="7737475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defRPr sz="2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de-DE" altLang="de-DE" dirty="0">
                <a:solidFill>
                  <a:srgbClr val="271585"/>
                </a:solidFill>
                <a:latin typeface="AMS" pitchFamily="34" charset="0"/>
              </a:rPr>
              <a:t>Nach </a:t>
            </a:r>
            <a:r>
              <a:rPr lang="de-DE" altLang="de-DE" dirty="0" smtClean="0">
                <a:solidFill>
                  <a:srgbClr val="271585"/>
                </a:solidFill>
                <a:latin typeface="AMS" pitchFamily="34" charset="0"/>
              </a:rPr>
              <a:t>dem heutigen Infotag </a:t>
            </a:r>
            <a:r>
              <a:rPr lang="de-DE" altLang="de-DE" dirty="0">
                <a:solidFill>
                  <a:srgbClr val="271585"/>
                </a:solidFill>
                <a:latin typeface="AMS" pitchFamily="34" charset="0"/>
              </a:rPr>
              <a:t>und den Einzelgesprächen erfolgt die Auswahl bzw. Einteilung der </a:t>
            </a:r>
            <a:r>
              <a:rPr lang="de-DE" altLang="de-DE" dirty="0" err="1" smtClean="0">
                <a:solidFill>
                  <a:srgbClr val="271585"/>
                </a:solidFill>
                <a:latin typeface="AMS" pitchFamily="34" charset="0"/>
              </a:rPr>
              <a:t>Teilnehmer_innen</a:t>
            </a:r>
            <a:r>
              <a:rPr lang="de-DE" altLang="de-DE" dirty="0" smtClean="0">
                <a:solidFill>
                  <a:srgbClr val="271585"/>
                </a:solidFill>
                <a:latin typeface="AMS" pitchFamily="34" charset="0"/>
              </a:rPr>
              <a:t> zu </a:t>
            </a:r>
            <a:r>
              <a:rPr lang="de-DE" altLang="de-DE" dirty="0">
                <a:solidFill>
                  <a:srgbClr val="271585"/>
                </a:solidFill>
                <a:latin typeface="AMS" pitchFamily="34" charset="0"/>
              </a:rPr>
              <a:t>den verschiedenen </a:t>
            </a:r>
            <a:r>
              <a:rPr lang="de-DE" altLang="de-DE" dirty="0" smtClean="0">
                <a:solidFill>
                  <a:srgbClr val="271585"/>
                </a:solidFill>
                <a:latin typeface="AMS" pitchFamily="34" charset="0"/>
              </a:rPr>
              <a:t>Kursen.</a:t>
            </a:r>
          </a:p>
          <a:p>
            <a:pPr marL="0" indent="0" ea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de-DE" altLang="de-DE" dirty="0">
              <a:solidFill>
                <a:srgbClr val="271585"/>
              </a:solidFill>
              <a:latin typeface="AMS" pitchFamily="34" charset="0"/>
            </a:endParaRPr>
          </a:p>
          <a:p>
            <a:pPr marL="0" indent="0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de-DE" altLang="de-DE" dirty="0">
                <a:solidFill>
                  <a:srgbClr val="271585"/>
                </a:solidFill>
                <a:latin typeface="AMS" pitchFamily="34" charset="0"/>
              </a:rPr>
              <a:t> Auskünfte über die Aufnahme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200" dirty="0" smtClean="0">
                <a:solidFill>
                  <a:srgbClr val="271585"/>
                </a:solidFill>
                <a:latin typeface="AMS" pitchFamily="34" charset="0"/>
              </a:rPr>
              <a:t>heute</a:t>
            </a:r>
            <a:endParaRPr lang="de-DE" altLang="de-DE" sz="2200" dirty="0">
              <a:solidFill>
                <a:srgbClr val="271585"/>
              </a:solidFill>
              <a:latin typeface="AMS" pitchFamily="34" charset="0"/>
            </a:endParaRPr>
          </a:p>
          <a:p>
            <a:pPr marL="0" indent="0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de-DE" altLang="de-DE" dirty="0">
                <a:solidFill>
                  <a:srgbClr val="271585"/>
                </a:solidFill>
                <a:latin typeface="AMS" pitchFamily="34" charset="0"/>
              </a:rPr>
              <a:t>   </a:t>
            </a:r>
            <a:r>
              <a:rPr lang="de-DE" altLang="de-DE" sz="1600" dirty="0">
                <a:solidFill>
                  <a:srgbClr val="271585"/>
                </a:solidFill>
                <a:latin typeface="AMS" pitchFamily="34" charset="0"/>
              </a:rPr>
              <a:t>oder bei</a:t>
            </a: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200" dirty="0" smtClean="0">
                <a:solidFill>
                  <a:srgbClr val="271585"/>
                </a:solidFill>
                <a:latin typeface="AMS" pitchFamily="34" charset="0"/>
              </a:rPr>
              <a:t>AMS-</a:t>
            </a:r>
            <a:r>
              <a:rPr lang="de-DE" altLang="de-DE" sz="2200" dirty="0" err="1" smtClean="0">
                <a:solidFill>
                  <a:srgbClr val="271585"/>
                </a:solidFill>
                <a:latin typeface="AMS" pitchFamily="34" charset="0"/>
              </a:rPr>
              <a:t>Kursbetreuer_in</a:t>
            </a:r>
            <a:r>
              <a:rPr lang="de-DE" altLang="de-DE" sz="2200" dirty="0" smtClean="0">
                <a:solidFill>
                  <a:srgbClr val="271585"/>
                </a:solidFill>
                <a:latin typeface="AMS" pitchFamily="34" charset="0"/>
              </a:rPr>
              <a:t> </a:t>
            </a:r>
            <a:endParaRPr lang="de-DE" altLang="de-DE" sz="2200" dirty="0">
              <a:solidFill>
                <a:srgbClr val="271585"/>
              </a:solidFill>
              <a:latin typeface="AMS" pitchFamily="34" charset="0"/>
            </a:endParaRPr>
          </a:p>
          <a:p>
            <a:pPr lvl="1" eaLnBrk="1" hangingPunct="1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altLang="de-DE" sz="2200" dirty="0" smtClean="0">
                <a:solidFill>
                  <a:srgbClr val="271585"/>
                </a:solidFill>
                <a:latin typeface="AMS" pitchFamily="34" charset="0"/>
              </a:rPr>
              <a:t>AMS-</a:t>
            </a:r>
            <a:r>
              <a:rPr lang="de-DE" altLang="de-DE" sz="2200" dirty="0" err="1" smtClean="0">
                <a:solidFill>
                  <a:srgbClr val="271585"/>
                </a:solidFill>
                <a:latin typeface="AMS" pitchFamily="34" charset="0"/>
              </a:rPr>
              <a:t>Berater_in</a:t>
            </a:r>
            <a:endParaRPr lang="en-GB" altLang="de-DE" sz="2200" dirty="0">
              <a:solidFill>
                <a:srgbClr val="271585"/>
              </a:solidFill>
              <a:latin typeface="A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5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 smtClean="0"/>
              <a:t>Ansprechpartner_innen</a:t>
            </a:r>
            <a:endParaRPr lang="de-DE" altLang="de-DE" smtClean="0"/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de-AT" altLang="de-DE" sz="2200" b="1" dirty="0" smtClean="0">
                <a:solidFill>
                  <a:srgbClr val="271585"/>
                </a:solidFill>
              </a:rPr>
              <a:t>für Hilfestellungen während der Teilnahme</a:t>
            </a:r>
            <a:br>
              <a:rPr lang="de-AT" altLang="de-DE" sz="2200" b="1" dirty="0" smtClean="0">
                <a:solidFill>
                  <a:srgbClr val="271585"/>
                </a:solidFill>
              </a:rPr>
            </a:br>
            <a:endParaRPr lang="de-AT" altLang="de-DE" sz="1400" dirty="0" smtClean="0">
              <a:solidFill>
                <a:srgbClr val="271585"/>
              </a:solidFill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AT" altLang="de-DE" sz="2200" dirty="0" smtClean="0">
                <a:solidFill>
                  <a:srgbClr val="271585"/>
                </a:solidFill>
              </a:rPr>
              <a:t>Ihre Trainerin/Ihr Trainer vor Ort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AT" altLang="de-DE" sz="2200" dirty="0" smtClean="0">
                <a:solidFill>
                  <a:srgbClr val="271585"/>
                </a:solidFill>
              </a:rPr>
              <a:t>AMS-</a:t>
            </a:r>
            <a:r>
              <a:rPr lang="de-AT" altLang="de-DE" sz="2200" dirty="0" err="1" smtClean="0">
                <a:solidFill>
                  <a:srgbClr val="271585"/>
                </a:solidFill>
              </a:rPr>
              <a:t>Kursbetreuer_in</a:t>
            </a:r>
            <a:r>
              <a:rPr lang="de-AT" altLang="de-DE" sz="2200" dirty="0" smtClean="0">
                <a:solidFill>
                  <a:srgbClr val="271585"/>
                </a:solidFill>
              </a:rPr>
              <a:t> (siehe Plakate “Ihre Meinung ist uns wichtig!”)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AT" altLang="de-DE" sz="2200" dirty="0" smtClean="0">
                <a:solidFill>
                  <a:srgbClr val="271585"/>
                </a:solidFill>
              </a:rPr>
              <a:t>Ihre Beraterin/Ihr Berater via </a:t>
            </a:r>
            <a:r>
              <a:rPr lang="de-AT" altLang="de-DE" sz="2200" dirty="0" err="1" smtClean="0">
                <a:solidFill>
                  <a:srgbClr val="271585"/>
                </a:solidFill>
              </a:rPr>
              <a:t>eAMS</a:t>
            </a:r>
            <a:r>
              <a:rPr lang="de-AT" altLang="de-DE" sz="2200" dirty="0" smtClean="0">
                <a:solidFill>
                  <a:srgbClr val="271585"/>
                </a:solidFill>
              </a:rPr>
              <a:t> Konto</a:t>
            </a:r>
            <a:endParaRPr lang="de-DE" altLang="de-DE" sz="2200" dirty="0" smtClean="0">
              <a:solidFill>
                <a:srgbClr val="271585"/>
              </a:solidFill>
            </a:endParaRPr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5E5C6B-1F68-4E83-B7CE-4D428808530B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3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Förderung</a:t>
            </a:r>
            <a:endParaRPr lang="de-AT" altLang="de-DE" smtClean="0"/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771525" y="1844675"/>
            <a:ext cx="7737475" cy="36703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de-DE" sz="2200" b="1" dirty="0" err="1" smtClean="0">
                <a:solidFill>
                  <a:srgbClr val="271585"/>
                </a:solidFill>
              </a:rPr>
              <a:t>Ausbildungskosten</a:t>
            </a:r>
            <a:endParaRPr lang="en-GB" altLang="de-DE" sz="2200" b="1" dirty="0" smtClean="0">
              <a:solidFill>
                <a:srgbClr val="271585"/>
              </a:solidFill>
            </a:endParaRPr>
          </a:p>
          <a:p>
            <a:pPr marL="0" indent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de-DE" sz="2200" dirty="0" smtClean="0">
                <a:solidFill>
                  <a:srgbClr val="271585"/>
                </a:solidFill>
              </a:rPr>
              <a:t>Die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Kosten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für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Ihre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Aus</a:t>
            </a:r>
            <a:r>
              <a:rPr lang="en-GB" altLang="de-DE" sz="2200" dirty="0" smtClean="0">
                <a:solidFill>
                  <a:srgbClr val="271585"/>
                </a:solidFill>
              </a:rPr>
              <a:t>- und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Weiterbildung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werden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vom</a:t>
            </a:r>
            <a:r>
              <a:rPr lang="en-GB" altLang="de-DE" sz="2200" dirty="0" smtClean="0">
                <a:solidFill>
                  <a:srgbClr val="271585"/>
                </a:solidFill>
              </a:rPr>
              <a:t> AMS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Niederösterreich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übernommen</a:t>
            </a:r>
            <a:r>
              <a:rPr lang="en-GB" altLang="de-DE" sz="2200" dirty="0" smtClean="0">
                <a:solidFill>
                  <a:srgbClr val="271585"/>
                </a:solidFill>
              </a:rPr>
              <a:t>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de-DE" sz="2200" b="1" dirty="0" smtClean="0">
              <a:solidFill>
                <a:srgbClr val="271585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de-DE" sz="2200" b="1" dirty="0" err="1" smtClean="0">
                <a:solidFill>
                  <a:srgbClr val="271585"/>
                </a:solidFill>
              </a:rPr>
              <a:t>Individualförderungen</a:t>
            </a:r>
            <a:endParaRPr lang="en-GB" altLang="de-DE" sz="2200" b="1" dirty="0" smtClean="0">
              <a:solidFill>
                <a:srgbClr val="271585"/>
              </a:solidFill>
            </a:endParaRPr>
          </a:p>
          <a:p>
            <a:pPr marL="0" indent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de-DE" sz="2200" dirty="0" err="1" smtClean="0">
                <a:solidFill>
                  <a:srgbClr val="271585"/>
                </a:solidFill>
              </a:rPr>
              <a:t>z.B</a:t>
            </a:r>
            <a:r>
              <a:rPr lang="en-GB" altLang="de-DE" sz="2200" dirty="0" smtClean="0">
                <a:solidFill>
                  <a:srgbClr val="271585"/>
                </a:solidFill>
              </a:rPr>
              <a:t>.: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Existenzsicherung</a:t>
            </a:r>
            <a:r>
              <a:rPr lang="en-GB" altLang="de-DE" sz="2200" dirty="0" smtClean="0">
                <a:solidFill>
                  <a:srgbClr val="271585"/>
                </a:solidFill>
              </a:rPr>
              <a:t>,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Kinderbetreuung</a:t>
            </a:r>
            <a:r>
              <a:rPr lang="en-GB" altLang="de-DE" sz="2200" dirty="0" smtClean="0">
                <a:solidFill>
                  <a:srgbClr val="271585"/>
                </a:solidFill>
              </a:rPr>
              <a:t>,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Reisekosten</a:t>
            </a:r>
            <a:endParaRPr lang="en-GB" altLang="de-DE" sz="2200" dirty="0" smtClean="0">
              <a:solidFill>
                <a:srgbClr val="271585"/>
              </a:solidFill>
            </a:endParaRPr>
          </a:p>
          <a:p>
            <a:pPr marL="0" indent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endParaRPr lang="en-GB" altLang="de-DE" sz="2200" dirty="0" smtClean="0">
              <a:solidFill>
                <a:srgbClr val="271585"/>
              </a:solidFill>
            </a:endParaRPr>
          </a:p>
          <a:p>
            <a:pPr marL="0" indent="0" eaLnBrk="1" hangingPunct="1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de-DE" sz="2200" dirty="0" err="1" smtClean="0">
                <a:solidFill>
                  <a:srgbClr val="271585"/>
                </a:solidFill>
              </a:rPr>
              <a:t>Bitte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nehmen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Sie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umgehend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mit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Ihrem_r</a:t>
            </a:r>
            <a:r>
              <a:rPr lang="en-GB" altLang="de-DE" sz="2200" dirty="0" smtClean="0">
                <a:solidFill>
                  <a:srgbClr val="271585"/>
                </a:solidFill>
              </a:rPr>
              <a:t> AMS-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Berater_in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Kontakt</a:t>
            </a:r>
            <a:r>
              <a:rPr lang="en-GB" altLang="de-DE" sz="2200" dirty="0" smtClean="0">
                <a:solidFill>
                  <a:srgbClr val="271585"/>
                </a:solidFill>
              </a:rPr>
              <a:t> auf.</a:t>
            </a:r>
          </a:p>
        </p:txBody>
      </p:sp>
      <p:sp>
        <p:nvSpPr>
          <p:cNvPr id="9220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3ACE037-6244-4D46-85B3-9BF620AE8C10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33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744538" y="773113"/>
            <a:ext cx="8220075" cy="1143000"/>
          </a:xfrm>
        </p:spPr>
        <p:txBody>
          <a:bodyPr/>
          <a:lstStyle/>
          <a:p>
            <a:pPr eaLnBrk="1" hangingPunct="1"/>
            <a:r>
              <a:rPr lang="de-DE" altLang="de-DE" smtClean="0"/>
              <a:t>Förderantrag</a:t>
            </a:r>
            <a:endParaRPr lang="de-AT" altLang="de-DE" smtClean="0"/>
          </a:p>
        </p:txBody>
      </p:sp>
      <p:sp>
        <p:nvSpPr>
          <p:cNvPr id="10243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A0D8AB-91E1-436C-8DCB-39CFBB80454D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  <p:sp>
        <p:nvSpPr>
          <p:cNvPr id="10244" name="Text Box 5"/>
          <p:cNvSpPr>
            <a:spLocks noGrp="1" noChangeArrowheads="1"/>
          </p:cNvSpPr>
          <p:nvPr>
            <p:ph idx="1"/>
          </p:nvPr>
        </p:nvSpPr>
        <p:spPr>
          <a:xfrm>
            <a:off x="755650" y="2205038"/>
            <a:ext cx="7737475" cy="3160712"/>
          </a:xfrm>
        </p:spPr>
        <p:txBody>
          <a:bodyPr>
            <a:spAutoFit/>
          </a:bodyPr>
          <a:lstStyle/>
          <a:p>
            <a:pPr marL="0" indent="0" eaLnBrk="1" hangingPunct="1">
              <a:lnSpc>
                <a:spcPts val="38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de-DE" sz="2200" dirty="0" smtClean="0">
                <a:solidFill>
                  <a:srgbClr val="271585"/>
                </a:solidFill>
              </a:rPr>
              <a:t>Falls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Sie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für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Ihren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Kursbesuch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noch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keinen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Förderantrag</a:t>
            </a:r>
            <a:r>
              <a:rPr lang="en-GB" altLang="de-DE" sz="2200" dirty="0" smtClean="0">
                <a:solidFill>
                  <a:srgbClr val="271585"/>
                </a:solidFill>
              </a:rPr>
              <a:t> (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Begehren</a:t>
            </a:r>
            <a:r>
              <a:rPr lang="en-GB" altLang="de-DE" sz="2200" dirty="0" smtClean="0">
                <a:solidFill>
                  <a:srgbClr val="271585"/>
                </a:solidFill>
              </a:rPr>
              <a:t>)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gestellt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haben</a:t>
            </a:r>
            <a:r>
              <a:rPr lang="en-GB" altLang="de-DE" sz="2200" dirty="0" smtClean="0">
                <a:solidFill>
                  <a:srgbClr val="271585"/>
                </a:solidFill>
              </a:rPr>
              <a:t>, so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tun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Sie</a:t>
            </a:r>
            <a:r>
              <a:rPr lang="en-GB" altLang="de-DE" sz="2200" dirty="0" smtClean="0">
                <a:solidFill>
                  <a:srgbClr val="271585"/>
                </a:solidFill>
              </a:rPr>
              <a:t> dies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bitte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umgehend</a:t>
            </a:r>
            <a:r>
              <a:rPr lang="en-GB" altLang="de-DE" sz="2200" dirty="0" smtClean="0">
                <a:solidFill>
                  <a:srgbClr val="271585"/>
                </a:solidFill>
              </a:rPr>
              <a:t>!</a:t>
            </a:r>
          </a:p>
          <a:p>
            <a:pPr marL="0" indent="0" eaLnBrk="1" hangingPunct="1">
              <a:lnSpc>
                <a:spcPts val="38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GB" altLang="de-DE" sz="2200" dirty="0" err="1" smtClean="0">
                <a:solidFill>
                  <a:srgbClr val="271585"/>
                </a:solidFill>
              </a:rPr>
              <a:t>Sie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können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diesen</a:t>
            </a:r>
            <a:r>
              <a:rPr lang="en-GB" altLang="de-DE" sz="2200" dirty="0" smtClean="0">
                <a:solidFill>
                  <a:srgbClr val="271585"/>
                </a:solidFill>
              </a:rPr>
              <a:t> am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einfachsten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über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Ihr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eAMS</a:t>
            </a:r>
            <a:r>
              <a:rPr lang="en-GB" altLang="de-DE" sz="2200" dirty="0" smtClean="0">
                <a:solidFill>
                  <a:srgbClr val="271585"/>
                </a:solidFill>
              </a:rPr>
              <a:t> -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Konto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stellen</a:t>
            </a:r>
            <a:r>
              <a:rPr lang="en-GB" altLang="de-DE" sz="2200" dirty="0" smtClean="0">
                <a:solidFill>
                  <a:srgbClr val="271585"/>
                </a:solidFill>
              </a:rPr>
              <a:t>.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Ihr_e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Trainer_in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unterstützt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Sie</a:t>
            </a:r>
            <a:r>
              <a:rPr lang="en-GB" altLang="de-DE" sz="2200" dirty="0" smtClean="0">
                <a:solidFill>
                  <a:srgbClr val="271585"/>
                </a:solidFill>
              </a:rPr>
              <a:t> </a:t>
            </a:r>
            <a:r>
              <a:rPr lang="en-GB" altLang="de-DE" sz="2200" dirty="0" err="1" smtClean="0">
                <a:solidFill>
                  <a:srgbClr val="271585"/>
                </a:solidFill>
              </a:rPr>
              <a:t>gerne</a:t>
            </a:r>
            <a:r>
              <a:rPr lang="en-GB" altLang="de-DE" sz="2200" dirty="0" smtClean="0">
                <a:solidFill>
                  <a:srgbClr val="271585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117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Versicherung</a:t>
            </a:r>
            <a:endParaRPr lang="de-AT" altLang="de-DE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de-DE" sz="2400" b="1" dirty="0">
                <a:solidFill>
                  <a:srgbClr val="271585"/>
                </a:solidFill>
              </a:rPr>
              <a:t>Versicherung während Ihres Kursbesuchs</a:t>
            </a: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de-DE" sz="2400" dirty="0">
                <a:solidFill>
                  <a:srgbClr val="271585"/>
                </a:solidFill>
              </a:rPr>
              <a:t>Ihre Sozialversicherung enthält: </a:t>
            </a:r>
            <a:endParaRPr lang="de-DE" sz="2400" dirty="0" smtClean="0">
              <a:solidFill>
                <a:srgbClr val="271585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smtClean="0">
                <a:solidFill>
                  <a:srgbClr val="271585"/>
                </a:solidFill>
              </a:rPr>
              <a:t>Unfallversicherung</a:t>
            </a:r>
            <a:endParaRPr lang="de-DE" sz="2400" dirty="0">
              <a:solidFill>
                <a:srgbClr val="271585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>
                <a:solidFill>
                  <a:srgbClr val="271585"/>
                </a:solidFill>
              </a:rPr>
              <a:t>Krankenversicherung</a:t>
            </a:r>
          </a:p>
          <a:p>
            <a:pPr marL="0" indent="0" eaLnBrk="1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de-DE" sz="1600" dirty="0">
                <a:solidFill>
                  <a:srgbClr val="271585"/>
                </a:solidFill>
              </a:rPr>
              <a:t>Nur bei Anspruch auf Leistungen nach AlVG oder </a:t>
            </a:r>
            <a:r>
              <a:rPr lang="de-DE" sz="1600" dirty="0" smtClean="0">
                <a:solidFill>
                  <a:srgbClr val="271585"/>
                </a:solidFill>
              </a:rPr>
              <a:t>AMSG.</a:t>
            </a:r>
            <a:endParaRPr lang="de-AT" sz="1600" dirty="0">
              <a:solidFill>
                <a:srgbClr val="271585"/>
              </a:solidFill>
            </a:endParaRPr>
          </a:p>
        </p:txBody>
      </p:sp>
      <p:sp>
        <p:nvSpPr>
          <p:cNvPr id="11268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878F9F-23BA-4952-A090-57FE12DC08EB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99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 smtClean="0"/>
              <a:t>Bewerbung während des Kursbesuchs</a:t>
            </a:r>
            <a:endParaRPr lang="de-AT" altLang="de-DE" smtClean="0"/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GB" altLang="de-DE" sz="2200" b="1" dirty="0" err="1" smtClean="0">
                <a:solidFill>
                  <a:srgbClr val="271585"/>
                </a:solidFill>
              </a:rPr>
              <a:t>Eigene</a:t>
            </a:r>
            <a:r>
              <a:rPr lang="en-GB" altLang="de-DE" sz="2200" b="1" dirty="0" smtClean="0">
                <a:solidFill>
                  <a:srgbClr val="271585"/>
                </a:solidFill>
              </a:rPr>
              <a:t> </a:t>
            </a:r>
            <a:r>
              <a:rPr lang="en-GB" altLang="de-DE" sz="2200" b="1" dirty="0" err="1" smtClean="0">
                <a:solidFill>
                  <a:srgbClr val="271585"/>
                </a:solidFill>
              </a:rPr>
              <a:t>Stellensuche</a:t>
            </a:r>
            <a:endParaRPr lang="en-GB" altLang="de-DE" sz="2200" b="1" dirty="0" smtClean="0">
              <a:solidFill>
                <a:srgbClr val="271585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altLang="de-DE" sz="2200" dirty="0" smtClean="0">
                <a:solidFill>
                  <a:srgbClr val="271585"/>
                </a:solidFill>
              </a:rPr>
              <a:t>www.allejobs.at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altLang="de-DE" sz="2200" dirty="0" err="1" smtClean="0">
                <a:solidFill>
                  <a:srgbClr val="271585"/>
                </a:solidFill>
              </a:rPr>
              <a:t>eJobroom</a:t>
            </a:r>
            <a:endParaRPr lang="en-GB" altLang="de-DE" sz="2200" dirty="0" smtClean="0">
              <a:solidFill>
                <a:srgbClr val="271585"/>
              </a:solidFill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GB" altLang="de-DE" sz="2200" dirty="0" smtClean="0">
                <a:solidFill>
                  <a:srgbClr val="271585"/>
                </a:solidFill>
              </a:rPr>
              <a:t>www.ams.at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de-DE" sz="2200" dirty="0" smtClean="0">
              <a:solidFill>
                <a:srgbClr val="271585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de-AT" altLang="de-DE" sz="2200" dirty="0" err="1" smtClean="0">
                <a:solidFill>
                  <a:srgbClr val="271585"/>
                </a:solidFill>
              </a:rPr>
              <a:t>Ihr_e</a:t>
            </a:r>
            <a:r>
              <a:rPr lang="de-AT" altLang="de-DE" sz="2200" dirty="0" smtClean="0">
                <a:solidFill>
                  <a:srgbClr val="271585"/>
                </a:solidFill>
              </a:rPr>
              <a:t> </a:t>
            </a:r>
            <a:r>
              <a:rPr lang="de-AT" altLang="de-DE" sz="2200" dirty="0" err="1" smtClean="0">
                <a:solidFill>
                  <a:srgbClr val="271585"/>
                </a:solidFill>
              </a:rPr>
              <a:t>Trainer_in</a:t>
            </a:r>
            <a:r>
              <a:rPr lang="de-AT" altLang="de-DE" sz="2200" dirty="0" smtClean="0">
                <a:solidFill>
                  <a:srgbClr val="271585"/>
                </a:solidFill>
              </a:rPr>
              <a:t> unterstützt Sie gerne bei Jobrecherchen, Lebenslauf und Bewerbung.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GB" altLang="de-DE" sz="2200" dirty="0" smtClean="0">
              <a:solidFill>
                <a:srgbClr val="271585"/>
              </a:solidFill>
            </a:endParaRPr>
          </a:p>
        </p:txBody>
      </p:sp>
      <p:sp>
        <p:nvSpPr>
          <p:cNvPr id="13316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A2F80B-5DDE-4CF3-9B6D-EF2E91AC9E10}" type="slidenum">
              <a:rPr lang="de-AT" altLang="de-DE" sz="1200" smtClean="0">
                <a:solidFill>
                  <a:srgbClr val="7F7F7F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de-AT" altLang="de-DE" sz="120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Vorlage_weißer Boge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MS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altLang="de-DE" sz="3200" b="1" i="0" u="none" strike="noStrike" cap="none" normalizeH="0" baseline="0" smtClean="0">
            <a:ln>
              <a:noFill/>
            </a:ln>
            <a:solidFill>
              <a:srgbClr val="DE0000"/>
            </a:solidFill>
            <a:effectLst/>
            <a:latin typeface="A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altLang="de-DE" sz="3200" b="1" i="0" u="none" strike="noStrike" cap="none" normalizeH="0" baseline="0" smtClean="0">
            <a:ln>
              <a:noFill/>
            </a:ln>
            <a:solidFill>
              <a:srgbClr val="DE0000"/>
            </a:solidFill>
            <a:effectLst/>
            <a:latin typeface="AMS" pitchFamily="34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Vorlage_weißer Bogen</Template>
  <TotalTime>0</TotalTime>
  <Words>284</Words>
  <Application>Microsoft Office PowerPoint</Application>
  <PresentationFormat>Bildschirmpräsentation (4:3)</PresentationFormat>
  <Paragraphs>68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AMS</vt:lpstr>
      <vt:lpstr>Arial</vt:lpstr>
      <vt:lpstr>Wingdings</vt:lpstr>
      <vt:lpstr>PowerPoint Vorlage_weißer Bogen</vt:lpstr>
      <vt:lpstr>Aus- und Weiterbildung Infotag</vt:lpstr>
      <vt:lpstr>AMS NÖ - Förderung</vt:lpstr>
      <vt:lpstr>Kursort, Kursbeginn, Dauer</vt:lpstr>
      <vt:lpstr>Aufnahmeverfahren</vt:lpstr>
      <vt:lpstr>Ansprechpartner_innen</vt:lpstr>
      <vt:lpstr>Förderung</vt:lpstr>
      <vt:lpstr>Förderantrag</vt:lpstr>
      <vt:lpstr>Versicherung</vt:lpstr>
      <vt:lpstr>Bewerbung während des Kursbesuchs</vt:lpstr>
      <vt:lpstr>Weiterbildung nach diesem Kurs</vt:lpstr>
      <vt:lpstr>Alles Gute!</vt:lpstr>
    </vt:vector>
  </TitlesOfParts>
  <Company>Arbeitsmarktservice Österreich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Clara Kobler</dc:creator>
  <cp:lastModifiedBy>Arbnor Selimi</cp:lastModifiedBy>
  <cp:revision>20</cp:revision>
  <cp:lastPrinted>2008-11-24T09:28:01Z</cp:lastPrinted>
  <dcterms:created xsi:type="dcterms:W3CDTF">2016-06-09T06:52:04Z</dcterms:created>
  <dcterms:modified xsi:type="dcterms:W3CDTF">2023-02-10T07:32:24Z</dcterms:modified>
</cp:coreProperties>
</file>